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293" r:id="rId3"/>
    <p:sldId id="301" r:id="rId4"/>
    <p:sldId id="302" r:id="rId5"/>
    <p:sldId id="303" r:id="rId6"/>
    <p:sldId id="305" r:id="rId7"/>
    <p:sldId id="273" r:id="rId8"/>
    <p:sldId id="291" r:id="rId9"/>
    <p:sldId id="258" r:id="rId10"/>
    <p:sldId id="280" r:id="rId11"/>
    <p:sldId id="275" r:id="rId12"/>
    <p:sldId id="276" r:id="rId13"/>
    <p:sldId id="278" r:id="rId14"/>
    <p:sldId id="304" r:id="rId15"/>
    <p:sldId id="308" r:id="rId16"/>
    <p:sldId id="309" r:id="rId17"/>
    <p:sldId id="310" r:id="rId18"/>
    <p:sldId id="311" r:id="rId19"/>
    <p:sldId id="312" r:id="rId20"/>
    <p:sldId id="314" r:id="rId21"/>
    <p:sldId id="313" r:id="rId22"/>
    <p:sldId id="315" r:id="rId23"/>
    <p:sldId id="316" r:id="rId24"/>
    <p:sldId id="317" r:id="rId25"/>
    <p:sldId id="30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9"/>
    <p:restoredTop sz="90041"/>
  </p:normalViewPr>
  <p:slideViewPr>
    <p:cSldViewPr snapToGrid="0" snapToObjects="1">
      <p:cViewPr>
        <p:scale>
          <a:sx n="114" d="100"/>
          <a:sy n="114" d="100"/>
        </p:scale>
        <p:origin x="24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1D81-F90B-C44A-902C-62D46EC374D5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70987-5DF0-034D-A9E1-35530A435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Communality</a:t>
            </a:r>
            <a:r>
              <a:rPr lang="en-US" baseline="0" dirty="0"/>
              <a:t> – open sharing with colleagues; Secrecy </a:t>
            </a:r>
          </a:p>
          <a:p>
            <a:endParaRPr lang="en-US" baseline="0" dirty="0"/>
          </a:p>
          <a:p>
            <a:r>
              <a:rPr lang="en-US" dirty="0"/>
              <a:t>Universalism</a:t>
            </a:r>
            <a:r>
              <a:rPr lang="en-US" baseline="0" dirty="0"/>
              <a:t> – research evaluated only on its merit; Particularism – research evaluated by reputation/past productivity</a:t>
            </a:r>
          </a:p>
          <a:p>
            <a:endParaRPr lang="en-US" baseline="0" dirty="0"/>
          </a:p>
          <a:p>
            <a:r>
              <a:rPr lang="en-US" baseline="0" dirty="0"/>
              <a:t>Disinterestedness – scientists motivated by knowledge and discovery, not by personal gain; self-interestedness – treat science as a competition with other scientists</a:t>
            </a:r>
          </a:p>
          <a:p>
            <a:endParaRPr lang="en-US" baseline="0" dirty="0"/>
          </a:p>
          <a:p>
            <a:r>
              <a:rPr lang="en-US" dirty="0"/>
              <a:t>Organized skepticism – consider all new evidence, theory, data,</a:t>
            </a:r>
            <a:r>
              <a:rPr lang="en-US" baseline="0" dirty="0"/>
              <a:t> even if it contradicts one’s prior work/point-of-view; organized dogmatism – invest career in promoting one’s own most important findings, theories, innovations</a:t>
            </a:r>
          </a:p>
          <a:p>
            <a:endParaRPr lang="en-US" baseline="0" dirty="0"/>
          </a:p>
          <a:p>
            <a:r>
              <a:rPr lang="en-US" baseline="0" dirty="0"/>
              <a:t>Quality – seek quality contributions; Quantity – seek high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9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Badges</a:t>
            </a:r>
          </a:p>
          <a:p>
            <a:endParaRPr lang="en-US" dirty="0"/>
          </a:p>
          <a:p>
            <a:r>
              <a:rPr lang="en-US" dirty="0"/>
              <a:t>Open Data</a:t>
            </a:r>
          </a:p>
          <a:p>
            <a:r>
              <a:rPr lang="en-US" dirty="0"/>
              <a:t>Open Materials</a:t>
            </a:r>
          </a:p>
          <a:p>
            <a:r>
              <a:rPr lang="en-US" dirty="0"/>
              <a:t>Preregistration</a:t>
            </a:r>
          </a:p>
          <a:p>
            <a:endParaRPr lang="en-US" dirty="0"/>
          </a:p>
          <a:p>
            <a:r>
              <a:rPr lang="en-US" i="1" dirty="0"/>
              <a:t>Psychological Science </a:t>
            </a:r>
            <a:r>
              <a:rPr lang="en-US" dirty="0"/>
              <a:t>(Jan 2014)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of intro and methods prior to data collection; published regardless of outcome</a:t>
            </a:r>
          </a:p>
          <a:p>
            <a:endParaRPr lang="en-US" dirty="0"/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Beauty vs. accuracy of reporting</a:t>
            </a:r>
          </a:p>
          <a:p>
            <a:pPr marL="514350" indent="-514350">
              <a:buAutoNum type="arabicPeriod"/>
            </a:pPr>
            <a:r>
              <a:rPr lang="en-US" dirty="0"/>
              <a:t>Publishing negative results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Conducting replications</a:t>
            </a:r>
          </a:p>
          <a:p>
            <a:pPr marL="514350" indent="-514350">
              <a:buAutoNum type="arabicPeriod"/>
            </a:pPr>
            <a:r>
              <a:rPr lang="en-US" dirty="0"/>
              <a:t>Peer review focuses on quality of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2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data, share materials, show the research process – confirmatory result make</a:t>
            </a:r>
            <a:r>
              <a:rPr lang="en-US" baseline="0" dirty="0"/>
              <a:t> it clear, exploratory discovery make it clear; demonstrate the ingenuity, perspiration, and learning across false starts, errant procedures, and early hints – doesn’t have to be written in painstaking detail in the final report, just make it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81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 – level of abstraction that</a:t>
            </a:r>
            <a:r>
              <a:rPr lang="en-US" baseline="0" dirty="0"/>
              <a:t> is shared across areas of scholarly inquiry, particularly the sciences</a:t>
            </a:r>
          </a:p>
          <a:p>
            <a:endParaRPr lang="en-US" baseline="0" dirty="0"/>
          </a:p>
          <a:p>
            <a:r>
              <a:rPr lang="en-US" baseline="0" dirty="0"/>
              <a:t>Functions that support that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4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Authoring</a:t>
            </a:r>
          </a:p>
          <a:p>
            <a:r>
              <a:rPr lang="en-US" dirty="0"/>
              <a:t>Publishers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Repositories</a:t>
            </a:r>
          </a:p>
          <a:p>
            <a:endParaRPr lang="en-US" dirty="0"/>
          </a:p>
          <a:p>
            <a:r>
              <a:rPr lang="en-US" dirty="0"/>
              <a:t>Acquisition</a:t>
            </a:r>
          </a:p>
          <a:p>
            <a:r>
              <a:rPr lang="en-US" dirty="0"/>
              <a:t>Analysis Tools</a:t>
            </a:r>
          </a:p>
          <a:p>
            <a:endParaRPr lang="en-US" dirty="0"/>
          </a:p>
          <a:p>
            <a:r>
              <a:rPr lang="en-US" dirty="0"/>
              <a:t>Discovery Tools</a:t>
            </a:r>
          </a:p>
          <a:p>
            <a:r>
              <a:rPr lang="en-US" dirty="0"/>
              <a:t>Google scholar</a:t>
            </a:r>
          </a:p>
          <a:p>
            <a:r>
              <a:rPr lang="en-US" dirty="0" err="1"/>
              <a:t>Impactstory</a:t>
            </a:r>
            <a:endParaRPr lang="en-US" dirty="0"/>
          </a:p>
          <a:p>
            <a:r>
              <a:rPr lang="en-US" dirty="0"/>
              <a:t>Twitter</a:t>
            </a:r>
          </a:p>
          <a:p>
            <a:r>
              <a:rPr lang="en-US" dirty="0"/>
              <a:t>IRB</a:t>
            </a:r>
          </a:p>
          <a:p>
            <a:r>
              <a:rPr lang="en-US" dirty="0"/>
              <a:t>Grants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40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~25%</a:t>
            </a:r>
            <a:r>
              <a:rPr lang="en-US" baseline="0" dirty="0"/>
              <a:t> had applied for one or more badges</a:t>
            </a:r>
          </a:p>
          <a:p>
            <a:r>
              <a:rPr lang="en-US" baseline="0" dirty="0"/>
              <a:t>1</a:t>
            </a:r>
            <a:r>
              <a:rPr lang="en-US" baseline="30000" dirty="0"/>
              <a:t>st</a:t>
            </a:r>
            <a:r>
              <a:rPr lang="en-US" baseline="0" dirty="0"/>
              <a:t> preregistration badge earned in November but not in </a:t>
            </a:r>
            <a:r>
              <a:rPr lang="en-US" baseline="0"/>
              <a:t>print yet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70987-5DF0-034D-A9E1-35530A435D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1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~25%</a:t>
            </a:r>
            <a:r>
              <a:rPr lang="en-US" baseline="0" dirty="0"/>
              <a:t> had applied for one or more badges</a:t>
            </a:r>
          </a:p>
          <a:p>
            <a:r>
              <a:rPr lang="en-US" baseline="0" dirty="0"/>
              <a:t>1</a:t>
            </a:r>
            <a:r>
              <a:rPr lang="en-US" baseline="30000" dirty="0"/>
              <a:t>st</a:t>
            </a:r>
            <a:r>
              <a:rPr lang="en-US" baseline="0" dirty="0"/>
              <a:t> preregistration badge earned in November but not in </a:t>
            </a:r>
            <a:r>
              <a:rPr lang="en-US" baseline="0"/>
              <a:t>print yet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43D5-14E0-4B7B-8CF2-1E0EC9FB80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8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9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08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9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762000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0000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22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534400" cy="819912"/>
          </a:xfrm>
        </p:spPr>
        <p:txBody>
          <a:bodyPr/>
          <a:lstStyle>
            <a:lvl1pPr>
              <a:defRPr>
                <a:solidFill>
                  <a:srgbClr val="66CC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1200"/>
            <a:ext cx="7315200" cy="3539527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80"/>
                </a:solidFill>
              </a:defRPr>
            </a:lvl1pPr>
            <a:lvl2pPr>
              <a:defRPr sz="2000">
                <a:solidFill>
                  <a:srgbClr val="000080"/>
                </a:solidFill>
              </a:defRPr>
            </a:lvl2pPr>
            <a:lvl3pPr>
              <a:defRPr sz="1800">
                <a:solidFill>
                  <a:srgbClr val="000080"/>
                </a:solidFill>
              </a:defRPr>
            </a:lvl3pPr>
            <a:lvl4pPr>
              <a:defRPr sz="1600">
                <a:solidFill>
                  <a:srgbClr val="000080"/>
                </a:solidFill>
              </a:defRPr>
            </a:lvl4pPr>
            <a:lvl5pPr>
              <a:defRPr sz="1600">
                <a:solidFill>
                  <a:srgbClr val="00008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697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4105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6200" y="0"/>
            <a:ext cx="8534400" cy="822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057400"/>
            <a:ext cx="3566160" cy="3593592"/>
          </a:xfrm>
        </p:spPr>
        <p:txBody>
          <a:bodyPr/>
          <a:lstStyle>
            <a:lvl1pPr>
              <a:defRPr>
                <a:solidFill>
                  <a:srgbClr val="00005A"/>
                </a:solidFill>
              </a:defRPr>
            </a:lvl1pPr>
            <a:lvl2pPr>
              <a:defRPr>
                <a:solidFill>
                  <a:srgbClr val="00005A"/>
                </a:solidFill>
              </a:defRPr>
            </a:lvl2pPr>
            <a:lvl3pPr>
              <a:defRPr>
                <a:solidFill>
                  <a:srgbClr val="00005A"/>
                </a:solidFill>
              </a:defRPr>
            </a:lvl3pPr>
            <a:lvl4pPr>
              <a:defRPr>
                <a:solidFill>
                  <a:srgbClr val="00005A"/>
                </a:solidFill>
              </a:defRPr>
            </a:lvl4pPr>
            <a:lvl5pPr>
              <a:defRPr>
                <a:solidFill>
                  <a:srgbClr val="00005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057400"/>
            <a:ext cx="356616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628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1969008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rgbClr val="00005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1969008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rgbClr val="00005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200" y="25400"/>
            <a:ext cx="8534400" cy="822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2609088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2609088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49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8492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627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385BF4C-07D9-4527-8CA4-114ED787248C}" type="slidenum">
              <a:rPr lang="en-US" smtClean="0">
                <a:solidFill>
                  <a:prstClr val="white"/>
                </a:solidFill>
                <a:latin typeface="Tahoma" pitchFamily="34" charset="0"/>
              </a:rPr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34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B0052C5-50B0-4855-8352-11816D65D873}" type="slidenum">
              <a:rPr lang="en-US" smtClean="0">
                <a:solidFill>
                  <a:prstClr val="white"/>
                </a:solidFill>
                <a:latin typeface="Tahoma" pitchFamily="34" charset="0"/>
              </a:rPr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7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927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5C22B09-6E21-4E4D-B7D8-2461D1A1350B}" type="slidenum">
              <a:rPr lang="en-US" smtClean="0">
                <a:solidFill>
                  <a:prstClr val="white"/>
                </a:solidFill>
                <a:latin typeface="Tahoma" pitchFamily="34" charset="0"/>
              </a:rPr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926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4D38A3-497E-4D10-9DC4-09CAAFB98BEE}" type="slidenum">
              <a:rPr lang="en-US" smtClean="0">
                <a:solidFill>
                  <a:prstClr val="white"/>
                </a:solidFill>
                <a:latin typeface="Tahoma" pitchFamily="34" charset="0"/>
              </a:rPr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50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AFA672-7C12-407B-93B1-4E51F1CDB0CB}" type="slidenum">
              <a:rPr lang="en-US" smtClean="0">
                <a:solidFill>
                  <a:prstClr val="white"/>
                </a:solidFill>
                <a:latin typeface="Tahoma" pitchFamily="34" charset="0"/>
              </a:rPr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white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49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8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3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6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61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7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0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8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881EA-50D2-1240-A7AE-F7DBC17E9B69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9AA24-731E-4643-A826-D455E634E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08403" y="0"/>
            <a:ext cx="135597" cy="685799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315200" cy="849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901729" y="0"/>
            <a:ext cx="80727" cy="6857999"/>
          </a:xfrm>
          <a:prstGeom prst="rect">
            <a:avLst/>
          </a:prstGeom>
          <a:solidFill>
            <a:srgbClr val="66CC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686800" y="0"/>
            <a:ext cx="25862" cy="6857999"/>
          </a:xfrm>
          <a:prstGeom prst="rect">
            <a:avLst/>
          </a:prstGeom>
          <a:solidFill>
            <a:srgbClr val="66C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839200" y="0"/>
            <a:ext cx="44151" cy="6857999"/>
          </a:xfrm>
          <a:prstGeom prst="rect">
            <a:avLst/>
          </a:prstGeom>
          <a:solidFill>
            <a:srgbClr val="66CC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763000" y="0"/>
            <a:ext cx="44151" cy="6857999"/>
          </a:xfrm>
          <a:prstGeom prst="rect">
            <a:avLst/>
          </a:prstGeom>
          <a:solidFill>
            <a:srgbClr val="66C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57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rgbClr val="00005A"/>
          </a:solidFill>
          <a:effectLst/>
          <a:latin typeface="Avenir Medium"/>
          <a:ea typeface="+mj-ea"/>
          <a:cs typeface="Avenir Medium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3000"/>
        <a:buFont typeface="Arial"/>
        <a:buChar char="•"/>
        <a:defRPr sz="2400" kern="1200">
          <a:solidFill>
            <a:srgbClr val="00005A"/>
          </a:solidFill>
          <a:effectLst/>
          <a:latin typeface="Avenir Medium"/>
          <a:ea typeface="+mn-ea"/>
          <a:cs typeface="Avenir Medium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/>
        <a:buChar char="•"/>
        <a:defRPr sz="2000" kern="1200">
          <a:solidFill>
            <a:srgbClr val="00005A"/>
          </a:solidFill>
          <a:effectLst/>
          <a:latin typeface="Avenir Medium"/>
          <a:ea typeface="+mn-ea"/>
          <a:cs typeface="Avenir Medium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/>
        <a:buChar char="•"/>
        <a:defRPr sz="1800" kern="1200">
          <a:solidFill>
            <a:srgbClr val="00005A"/>
          </a:solidFill>
          <a:effectLst/>
          <a:latin typeface="Avenir Medium"/>
          <a:ea typeface="+mn-ea"/>
          <a:cs typeface="Avenir Medium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/>
        <a:buChar char="•"/>
        <a:defRPr sz="1600" kern="1200">
          <a:solidFill>
            <a:srgbClr val="00005A"/>
          </a:solidFill>
          <a:effectLst/>
          <a:latin typeface="Avenir Medium"/>
          <a:ea typeface="+mn-ea"/>
          <a:cs typeface="Avenir Medium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/>
        <a:buChar char="•"/>
        <a:defRPr sz="1600" kern="1200">
          <a:solidFill>
            <a:srgbClr val="00005A"/>
          </a:solidFill>
          <a:effectLst/>
          <a:latin typeface="Avenir Medium"/>
          <a:ea typeface="+mn-ea"/>
          <a:cs typeface="Avenir Medium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://osf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26" Type="http://schemas.openxmlformats.org/officeDocument/2006/relationships/image" Target="../media/image38.jpeg"/><Relationship Id="rId3" Type="http://schemas.openxmlformats.org/officeDocument/2006/relationships/image" Target="../media/image15.png"/><Relationship Id="rId21" Type="http://schemas.openxmlformats.org/officeDocument/2006/relationships/image" Target="../media/image33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5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gif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24" Type="http://schemas.openxmlformats.org/officeDocument/2006/relationships/image" Target="../media/image36.jpe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23" Type="http://schemas.openxmlformats.org/officeDocument/2006/relationships/image" Target="../media/image35.jpg"/><Relationship Id="rId28" Type="http://schemas.openxmlformats.org/officeDocument/2006/relationships/image" Target="../media/image40.jpg"/><Relationship Id="rId10" Type="http://schemas.openxmlformats.org/officeDocument/2006/relationships/image" Target="../media/image22.png"/><Relationship Id="rId19" Type="http://schemas.openxmlformats.org/officeDocument/2006/relationships/image" Target="../media/image31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Relationship Id="rId22" Type="http://schemas.openxmlformats.org/officeDocument/2006/relationships/image" Target="../media/image34.jpeg"/><Relationship Id="rId27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osf.io/dashboar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nsf.gov/discoveries/disc_summ.jsp?cntn_id=136139&amp;org=NS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7"/>
          <a:stretch/>
        </p:blipFill>
        <p:spPr>
          <a:xfrm>
            <a:off x="2687216" y="18667"/>
            <a:ext cx="6456784" cy="4337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85" y="2632716"/>
            <a:ext cx="8791882" cy="2414066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Open Science for Grad Students</a:t>
            </a:r>
            <a:endParaRPr lang="en-US" sz="2800" dirty="0">
              <a:latin typeface="Avenir Light"/>
              <a:cs typeface="Avenir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85" y="4514814"/>
            <a:ext cx="7500482" cy="17526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Avenir Book"/>
                <a:cs typeface="Avenir Book"/>
              </a:rPr>
              <a:t>Grace Shearrer, PhD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venir Book"/>
                <a:cs typeface="Avenir Book"/>
              </a:rPr>
              <a:t>Department of Nutrition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venir Book"/>
                <a:cs typeface="Avenir Book"/>
              </a:rPr>
              <a:t>University of North Carolina, Chapel Hill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8731" y="5733312"/>
            <a:ext cx="858136" cy="104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3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09 at 7.02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555227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90930" y="-9842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Open Science Framework</a:t>
            </a: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685800" y="4495800"/>
            <a:ext cx="7772400" cy="1470025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4"/>
              </a:rPr>
              <a:t>http://osf.io/</a:t>
            </a:r>
            <a:r>
              <a:rPr lang="en-US" dirty="0"/>
              <a:t> </a:t>
            </a:r>
          </a:p>
        </p:txBody>
      </p:sp>
      <p:pic>
        <p:nvPicPr>
          <p:cNvPr id="7" name="Picture 6" descr="https://lh6.googleusercontent.com/GuJGiJ3XNVkQn6FqHH7RkYM12dClc-6VnNznJa0DvSLqRwoK8us3A3ehsWQ-4rh4rNVZhkjvSj0BnILZuTZLQDN-3rcHrTiR7zX62-qlZn1V0scSSuAr9uLI1A">
            <a:extLst>
              <a:ext uri="{FF2B5EF4-FFF2-40B4-BE49-F238E27FC236}">
                <a16:creationId xmlns:a16="http://schemas.microsoft.com/office/drawing/2014/main" id="{D805837A-7520-E349-8B4E-F3A6D9361AE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50" y="65655"/>
            <a:ext cx="1677649" cy="162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18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4400" y="228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Search and discover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00" y="1371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Develop idea</a:t>
            </a:r>
          </a:p>
        </p:txBody>
      </p:sp>
      <p:sp>
        <p:nvSpPr>
          <p:cNvPr id="4" name="Rectangle 3"/>
          <p:cNvSpPr/>
          <p:nvPr/>
        </p:nvSpPr>
        <p:spPr>
          <a:xfrm>
            <a:off x="7467600" y="2895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study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0" y="4419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Acquire materials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4400" y="5562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Collect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5562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Store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4419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Analyze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2895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Interpret findings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3000" y="1371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Write report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9400" y="228600"/>
            <a:ext cx="15240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Publish report</a:t>
            </a:r>
          </a:p>
        </p:txBody>
      </p:sp>
      <p:cxnSp>
        <p:nvCxnSpPr>
          <p:cNvPr id="13" name="Curved Connector 12"/>
          <p:cNvCxnSpPr>
            <a:stCxn id="11" idx="3"/>
            <a:endCxn id="2" idx="1"/>
          </p:cNvCxnSpPr>
          <p:nvPr/>
        </p:nvCxnSpPr>
        <p:spPr>
          <a:xfrm>
            <a:off x="4343400" y="800100"/>
            <a:ext cx="381000" cy="12700"/>
          </a:xfrm>
          <a:prstGeom prst="curvedConnector3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2" idx="3"/>
            <a:endCxn id="3" idx="0"/>
          </p:cNvCxnSpPr>
          <p:nvPr/>
        </p:nvCxnSpPr>
        <p:spPr>
          <a:xfrm>
            <a:off x="6248400" y="800100"/>
            <a:ext cx="990600" cy="5715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3" idx="3"/>
            <a:endCxn id="4" idx="0"/>
          </p:cNvCxnSpPr>
          <p:nvPr/>
        </p:nvCxnSpPr>
        <p:spPr>
          <a:xfrm>
            <a:off x="8001000" y="1943100"/>
            <a:ext cx="228600" cy="9525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4" idx="2"/>
            <a:endCxn id="5" idx="3"/>
          </p:cNvCxnSpPr>
          <p:nvPr/>
        </p:nvCxnSpPr>
        <p:spPr>
          <a:xfrm rot="5400000">
            <a:off x="7639050" y="4400550"/>
            <a:ext cx="952500" cy="2286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" idx="2"/>
            <a:endCxn id="6" idx="3"/>
          </p:cNvCxnSpPr>
          <p:nvPr/>
        </p:nvCxnSpPr>
        <p:spPr>
          <a:xfrm rot="5400000">
            <a:off x="6457950" y="5353050"/>
            <a:ext cx="571500" cy="9906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6" idx="1"/>
            <a:endCxn id="7" idx="3"/>
          </p:cNvCxnSpPr>
          <p:nvPr/>
        </p:nvCxnSpPr>
        <p:spPr>
          <a:xfrm rot="10800000">
            <a:off x="4343400" y="6134100"/>
            <a:ext cx="381000" cy="12700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7" idx="1"/>
            <a:endCxn id="8" idx="2"/>
          </p:cNvCxnSpPr>
          <p:nvPr/>
        </p:nvCxnSpPr>
        <p:spPr>
          <a:xfrm rot="10800000">
            <a:off x="1905000" y="5562600"/>
            <a:ext cx="914400" cy="5715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8" idx="1"/>
            <a:endCxn id="9" idx="2"/>
          </p:cNvCxnSpPr>
          <p:nvPr/>
        </p:nvCxnSpPr>
        <p:spPr>
          <a:xfrm rot="10800000">
            <a:off x="914400" y="4038600"/>
            <a:ext cx="228600" cy="9525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9" idx="0"/>
            <a:endCxn id="10" idx="1"/>
          </p:cNvCxnSpPr>
          <p:nvPr/>
        </p:nvCxnSpPr>
        <p:spPr>
          <a:xfrm rot="5400000" flipH="1" flipV="1">
            <a:off x="552450" y="2305050"/>
            <a:ext cx="952500" cy="2286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10" idx="0"/>
            <a:endCxn id="11" idx="1"/>
          </p:cNvCxnSpPr>
          <p:nvPr/>
        </p:nvCxnSpPr>
        <p:spPr>
          <a:xfrm rot="5400000" flipH="1" flipV="1">
            <a:off x="2076450" y="628650"/>
            <a:ext cx="571500" cy="914400"/>
          </a:xfrm>
          <a:prstGeom prst="curvedConnector2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os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99" y="1830399"/>
            <a:ext cx="3197203" cy="319720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067270" y="3075057"/>
            <a:ext cx="1009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OSF</a:t>
            </a:r>
          </a:p>
        </p:txBody>
      </p:sp>
      <p:pic>
        <p:nvPicPr>
          <p:cNvPr id="25" name="Picture 24" descr="https://lh6.googleusercontent.com/GuJGiJ3XNVkQn6FqHH7RkYM12dClc-6VnNznJa0DvSLqRwoK8us3A3ehsWQ-4rh4rNVZhkjvSj0BnILZuTZLQDN-3rcHrTiR7zX62-qlZn1V0scSSuAr9uLI1A">
            <a:extLst>
              <a:ext uri="{FF2B5EF4-FFF2-40B4-BE49-F238E27FC236}">
                <a16:creationId xmlns:a16="http://schemas.microsoft.com/office/drawing/2014/main" id="{96F1803C-9FBE-BC4E-96DA-E566E7933FA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50" y="65655"/>
            <a:ext cx="1677649" cy="162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02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/>
          <p:nvPr/>
        </p:nvCxnSpPr>
        <p:spPr>
          <a:xfrm>
            <a:off x="1676400" y="1143000"/>
            <a:ext cx="1600200" cy="1295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os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99" y="1830399"/>
            <a:ext cx="3197203" cy="3197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7270" y="3075057"/>
            <a:ext cx="1009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OSF</a:t>
            </a:r>
          </a:p>
        </p:txBody>
      </p:sp>
      <p:pic>
        <p:nvPicPr>
          <p:cNvPr id="8" name="Picture 7" descr="Dataverse-Network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029200"/>
            <a:ext cx="1261157" cy="710834"/>
          </a:xfrm>
          <a:prstGeom prst="rect">
            <a:avLst/>
          </a:prstGeom>
        </p:spPr>
      </p:pic>
      <p:pic>
        <p:nvPicPr>
          <p:cNvPr id="9" name="Picture 8" descr="Mendeley reference manager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10" y="152401"/>
            <a:ext cx="2156790" cy="506376"/>
          </a:xfrm>
          <a:prstGeom prst="rect">
            <a:avLst/>
          </a:prstGeom>
        </p:spPr>
      </p:pic>
      <p:pic>
        <p:nvPicPr>
          <p:cNvPr id="10" name="Picture 9" descr="github_logo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642037"/>
            <a:ext cx="1292163" cy="1292163"/>
          </a:xfrm>
          <a:prstGeom prst="rect">
            <a:avLst/>
          </a:prstGeom>
        </p:spPr>
      </p:pic>
      <p:pic>
        <p:nvPicPr>
          <p:cNvPr id="11" name="Picture 10" descr="image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97240"/>
            <a:ext cx="1600200" cy="579560"/>
          </a:xfrm>
          <a:prstGeom prst="rect">
            <a:avLst/>
          </a:prstGeom>
        </p:spPr>
      </p:pic>
      <p:pic>
        <p:nvPicPr>
          <p:cNvPr id="12" name="Picture 11" descr="DB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21" y="5943600"/>
            <a:ext cx="809779" cy="834823"/>
          </a:xfrm>
          <a:prstGeom prst="rect">
            <a:avLst/>
          </a:prstGeom>
        </p:spPr>
      </p:pic>
      <p:pic>
        <p:nvPicPr>
          <p:cNvPr id="16" name="Picture 15" descr="youtube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219200"/>
            <a:ext cx="1700688" cy="1056217"/>
          </a:xfrm>
          <a:prstGeom prst="rect">
            <a:avLst/>
          </a:prstGeom>
        </p:spPr>
      </p:pic>
      <p:pic>
        <p:nvPicPr>
          <p:cNvPr id="17" name="Picture 16" descr="zotero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09600"/>
            <a:ext cx="1447800" cy="336263"/>
          </a:xfrm>
          <a:prstGeom prst="rect">
            <a:avLst/>
          </a:prstGeom>
        </p:spPr>
      </p:pic>
      <p:pic>
        <p:nvPicPr>
          <p:cNvPr id="18" name="Picture 17" descr="PIlogo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714999"/>
            <a:ext cx="1389889" cy="914401"/>
          </a:xfrm>
          <a:prstGeom prst="rect">
            <a:avLst/>
          </a:prstGeom>
        </p:spPr>
      </p:pic>
      <p:pic>
        <p:nvPicPr>
          <p:cNvPr id="19" name="Picture 18" descr="mturk-logo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950619"/>
            <a:ext cx="1371600" cy="764381"/>
          </a:xfrm>
          <a:prstGeom prst="rect">
            <a:avLst/>
          </a:prstGeom>
        </p:spPr>
      </p:pic>
      <p:pic>
        <p:nvPicPr>
          <p:cNvPr id="20" name="Picture 19" descr="surveymonkey-logo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139098"/>
            <a:ext cx="1447800" cy="747102"/>
          </a:xfrm>
          <a:prstGeom prst="rect">
            <a:avLst/>
          </a:prstGeom>
        </p:spPr>
      </p:pic>
      <p:pic>
        <p:nvPicPr>
          <p:cNvPr id="21" name="Picture 20" descr="qualtrics-logo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531" y="3733800"/>
            <a:ext cx="793269" cy="990600"/>
          </a:xfrm>
          <a:prstGeom prst="rect">
            <a:avLst/>
          </a:prstGeom>
        </p:spPr>
      </p:pic>
      <p:pic>
        <p:nvPicPr>
          <p:cNvPr id="22" name="Picture 21" descr="sona-logo.jpe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36" y="2438400"/>
            <a:ext cx="1425964" cy="677333"/>
          </a:xfrm>
          <a:prstGeom prst="rect">
            <a:avLst/>
          </a:prstGeom>
        </p:spPr>
      </p:pic>
      <p:pic>
        <p:nvPicPr>
          <p:cNvPr id="23" name="Picture 22" descr="Grants_Gov_Logo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1638141"/>
            <a:ext cx="1955800" cy="647859"/>
          </a:xfrm>
          <a:prstGeom prst="rect">
            <a:avLst/>
          </a:prstGeom>
        </p:spPr>
      </p:pic>
      <p:pic>
        <p:nvPicPr>
          <p:cNvPr id="24" name="Picture 23" descr="logo-blue-lg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308" y="-25399"/>
            <a:ext cx="1514040" cy="482600"/>
          </a:xfrm>
          <a:prstGeom prst="rect">
            <a:avLst/>
          </a:prstGeom>
        </p:spPr>
      </p:pic>
      <p:pic>
        <p:nvPicPr>
          <p:cNvPr id="25" name="Picture 24" descr="amazons3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89171"/>
            <a:ext cx="1295400" cy="511629"/>
          </a:xfrm>
          <a:prstGeom prst="rect">
            <a:avLst/>
          </a:prstGeom>
        </p:spPr>
      </p:pic>
      <p:pic>
        <p:nvPicPr>
          <p:cNvPr id="26" name="Picture 25" descr="dataone_color-logo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1677"/>
            <a:ext cx="1905000" cy="454523"/>
          </a:xfrm>
          <a:prstGeom prst="rect">
            <a:avLst/>
          </a:prstGeom>
        </p:spPr>
      </p:pic>
      <p:pic>
        <p:nvPicPr>
          <p:cNvPr id="27" name="Picture 26" descr="dryad-logo.jpe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638800"/>
            <a:ext cx="1219200" cy="682752"/>
          </a:xfrm>
          <a:prstGeom prst="rect">
            <a:avLst/>
          </a:prstGeom>
        </p:spPr>
      </p:pic>
      <p:pic>
        <p:nvPicPr>
          <p:cNvPr id="28" name="Picture 27" descr="twitter-logo.jpe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493" y="76200"/>
            <a:ext cx="657507" cy="533400"/>
          </a:xfrm>
          <a:prstGeom prst="rect">
            <a:avLst/>
          </a:prstGeom>
        </p:spPr>
      </p:pic>
      <p:pic>
        <p:nvPicPr>
          <p:cNvPr id="29" name="Picture 28" descr="R-logo.jpe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791200"/>
            <a:ext cx="902736" cy="685800"/>
          </a:xfrm>
          <a:prstGeom prst="rect">
            <a:avLst/>
          </a:prstGeom>
        </p:spPr>
      </p:pic>
      <p:pic>
        <p:nvPicPr>
          <p:cNvPr id="30" name="Picture 29" descr="Google-Docs-logo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0"/>
            <a:ext cx="1050036" cy="990600"/>
          </a:xfrm>
          <a:prstGeom prst="rect">
            <a:avLst/>
          </a:prstGeom>
        </p:spPr>
      </p:pic>
      <p:pic>
        <p:nvPicPr>
          <p:cNvPr id="31" name="Picture 30" descr="impactstory.jpe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838200"/>
            <a:ext cx="967317" cy="774624"/>
          </a:xfrm>
          <a:prstGeom prst="rect">
            <a:avLst/>
          </a:prstGeom>
        </p:spPr>
      </p:pic>
      <p:pic>
        <p:nvPicPr>
          <p:cNvPr id="32" name="Picture 31" descr="PLOS-logo.jp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200"/>
            <a:ext cx="1066800" cy="1066800"/>
          </a:xfrm>
          <a:prstGeom prst="rect">
            <a:avLst/>
          </a:prstGeom>
        </p:spPr>
      </p:pic>
      <p:pic>
        <p:nvPicPr>
          <p:cNvPr id="33" name="Picture 32" descr="sage-logo.jpe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33400"/>
            <a:ext cx="1250950" cy="452757"/>
          </a:xfrm>
          <a:prstGeom prst="rect">
            <a:avLst/>
          </a:prstGeom>
        </p:spPr>
      </p:pic>
      <p:pic>
        <p:nvPicPr>
          <p:cNvPr id="34" name="Picture 33" descr="elsevier-logo.jpe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400"/>
            <a:ext cx="920750" cy="920750"/>
          </a:xfrm>
          <a:prstGeom prst="rect">
            <a:avLst/>
          </a:prstGeom>
        </p:spPr>
      </p:pic>
      <p:pic>
        <p:nvPicPr>
          <p:cNvPr id="35" name="Picture 34" descr="google-scholar.jp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81" y="838200"/>
            <a:ext cx="1311519" cy="5683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295400" y="2057400"/>
            <a:ext cx="1752600" cy="10668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62200" y="914400"/>
            <a:ext cx="1066800" cy="1295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3" idx="2"/>
          </p:cNvCxnSpPr>
          <p:nvPr/>
        </p:nvCxnSpPr>
        <p:spPr>
          <a:xfrm>
            <a:off x="3444875" y="986157"/>
            <a:ext cx="136525" cy="11474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" idx="1"/>
          </p:cNvCxnSpPr>
          <p:nvPr/>
        </p:nvCxnSpPr>
        <p:spPr>
          <a:xfrm>
            <a:off x="1524000" y="2819400"/>
            <a:ext cx="1449399" cy="6096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981200" y="3657600"/>
            <a:ext cx="1295400" cy="4572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1828800" y="4343400"/>
            <a:ext cx="1447800" cy="2286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1524000" y="4495800"/>
            <a:ext cx="1752600" cy="6096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1524000" y="4648200"/>
            <a:ext cx="1905000" cy="12192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971800" y="4724400"/>
            <a:ext cx="609600" cy="8382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343400" y="533400"/>
            <a:ext cx="76200" cy="1295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4800600" y="990600"/>
            <a:ext cx="549275" cy="8382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4953000" y="685800"/>
            <a:ext cx="1387475" cy="1295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5029200" y="609600"/>
            <a:ext cx="1905000" cy="15240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5699125" y="1524000"/>
            <a:ext cx="701675" cy="6902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851525" y="1371600"/>
            <a:ext cx="2073275" cy="10712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927725" y="2209800"/>
            <a:ext cx="1235075" cy="8426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2" idx="1"/>
          </p:cNvCxnSpPr>
          <p:nvPr/>
        </p:nvCxnSpPr>
        <p:spPr>
          <a:xfrm flipH="1">
            <a:off x="6172200" y="2777067"/>
            <a:ext cx="860036" cy="4233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6248400" y="3352800"/>
            <a:ext cx="1219200" cy="423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6096000" y="3699933"/>
            <a:ext cx="1676400" cy="4148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5867400" y="4233333"/>
            <a:ext cx="1600200" cy="7196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5715000" y="4614333"/>
            <a:ext cx="1447800" cy="11006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4953000" y="4766734"/>
            <a:ext cx="1066800" cy="8720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4572000" y="5071534"/>
            <a:ext cx="304800" cy="6434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886200" y="4953000"/>
            <a:ext cx="381000" cy="8382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52400" y="76200"/>
            <a:ext cx="8839200" cy="6781800"/>
            <a:chOff x="152400" y="76200"/>
            <a:chExt cx="8839200" cy="6781800"/>
          </a:xfrm>
        </p:grpSpPr>
        <p:sp>
          <p:nvSpPr>
            <p:cNvPr id="4" name="Rounded Rectangle 3"/>
            <p:cNvSpPr/>
            <p:nvPr/>
          </p:nvSpPr>
          <p:spPr>
            <a:xfrm>
              <a:off x="4419600" y="457200"/>
              <a:ext cx="1752600" cy="6096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858000" y="76200"/>
              <a:ext cx="2133600" cy="6096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486400" y="5562600"/>
              <a:ext cx="1371600" cy="12954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57200" y="2286000"/>
              <a:ext cx="1066800" cy="10668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28600" y="4267200"/>
              <a:ext cx="1752600" cy="6096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52400" y="5029200"/>
              <a:ext cx="1447800" cy="6096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533400" y="5867400"/>
              <a:ext cx="1600200" cy="6096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3352800" y="5791200"/>
              <a:ext cx="1219200" cy="1066800"/>
            </a:xfrm>
            <a:prstGeom prst="round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96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57" y="1540138"/>
            <a:ext cx="5275943" cy="3552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8683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Can open science help early careers?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43429"/>
            <a:ext cx="4800600" cy="146653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3003453"/>
            <a:ext cx="8229600" cy="3122710"/>
          </a:xfrm>
        </p:spPr>
        <p:txBody>
          <a:bodyPr>
            <a:noAutofit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" y="4412411"/>
            <a:ext cx="86216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Increased transparency </a:t>
            </a:r>
          </a:p>
          <a:p>
            <a:r>
              <a:rPr lang="en-US" sz="2800" dirty="0"/>
              <a:t>increases the value of your</a:t>
            </a:r>
          </a:p>
          <a:p>
            <a:r>
              <a:rPr lang="en-US" sz="2800" dirty="0"/>
              <a:t>question, your critical thinking</a:t>
            </a:r>
          </a:p>
          <a:p>
            <a:r>
              <a:rPr lang="en-US" sz="2800" dirty="0"/>
              <a:t>and your methods (your scientific value) and </a:t>
            </a:r>
          </a:p>
          <a:p>
            <a:r>
              <a:rPr lang="en-US" sz="2800" dirty="0"/>
              <a:t>decreases emphasis of any given result (null or otherwise)</a:t>
            </a:r>
          </a:p>
        </p:txBody>
      </p:sp>
    </p:spTree>
    <p:extLst>
      <p:ext uri="{BB962C8B-B14F-4D97-AF65-F5344CB8AC3E}">
        <p14:creationId xmlns:p14="http://schemas.microsoft.com/office/powerpoint/2010/main" val="5276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FE0D-2CF6-A847-8675-2A318A52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4A34-CA5B-8D4E-950A-E77B36299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https://osf.io/dashboard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https://lh6.googleusercontent.com/GuJGiJ3XNVkQn6FqHH7RkYM12dClc-6VnNznJa0DvSLqRwoK8us3A3ehsWQ-4rh4rNVZhkjvSj0BnILZuTZLQDN-3rcHrTiR7zX62-qlZn1V0scSSuAr9uLI1A">
            <a:extLst>
              <a:ext uri="{FF2B5EF4-FFF2-40B4-BE49-F238E27FC236}">
                <a16:creationId xmlns:a16="http://schemas.microsoft.com/office/drawing/2014/main" id="{52D3C792-0571-ED46-B7E8-F6F53C820B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50" y="65655"/>
            <a:ext cx="1677649" cy="162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143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D2DF-FAA3-024D-898F-87C44A3B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Materials Will SAVE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0487C-D439-604C-8B45-61A681049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E669CAAD-7CFB-2544-A091-00FC8FF1B1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33" y="2133600"/>
            <a:ext cx="2916521" cy="2817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4715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3E78-68FE-F94A-AF28-30ECC9C1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0C07-C25D-7947-95A3-069CA52D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Fashion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36B9C-B620-4741-94F2-3D66C60D2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49076"/>
            <a:ext cx="4241800" cy="5499100"/>
          </a:xfrm>
          <a:prstGeom prst="rect">
            <a:avLst/>
          </a:prstGeom>
        </p:spPr>
      </p:pic>
      <p:pic>
        <p:nvPicPr>
          <p:cNvPr id="6" name="Picture 5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A7179CD9-CC4E-3B42-81C4-EB08AB4E18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60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FEFA-3D8B-4841-AF11-9F305735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BD002-CA48-D042-935C-4F92E7E21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CLOUD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F8B2B-8F2D-0447-A494-0213887B6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828" y="2189099"/>
            <a:ext cx="5362382" cy="4668901"/>
          </a:xfrm>
          <a:prstGeom prst="rect">
            <a:avLst/>
          </a:prstGeom>
        </p:spPr>
      </p:pic>
      <p:pic>
        <p:nvPicPr>
          <p:cNvPr id="6" name="Picture 5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FEADC7C2-0946-974A-AAFB-7A3A701781F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068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329DC-7E46-484B-999D-B3840578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DC4C70-C1DB-7A49-8659-831E0EC73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656932" cy="1417638"/>
          </a:xfrm>
        </p:spPr>
      </p:pic>
      <p:pic>
        <p:nvPicPr>
          <p:cNvPr id="4" name="Picture 3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EB32E1F9-47CE-BA44-BEC3-BC1264FCE1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11961-7198-5542-8759-182056F7D173}"/>
              </a:ext>
            </a:extLst>
          </p:cNvPr>
          <p:cNvSpPr txBox="1"/>
          <p:nvPr/>
        </p:nvSpPr>
        <p:spPr>
          <a:xfrm>
            <a:off x="794479" y="2263515"/>
            <a:ext cx="78923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Version control your code!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Agnostic to type of code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SPSS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Requires minimal </a:t>
            </a:r>
            <a:r>
              <a:rPr lang="en-US" sz="2800" dirty="0" err="1"/>
              <a:t>linux</a:t>
            </a:r>
            <a:r>
              <a:rPr lang="en-US" sz="2800" dirty="0"/>
              <a:t> knowledge </a:t>
            </a:r>
          </a:p>
        </p:txBody>
      </p:sp>
    </p:spTree>
    <p:extLst>
      <p:ext uri="{BB962C8B-B14F-4D97-AF65-F5344CB8AC3E}">
        <p14:creationId xmlns:p14="http://schemas.microsoft.com/office/powerpoint/2010/main" val="3604185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112A-0559-C844-8A13-617F4448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740C-D60E-B24A-BE3D-831006D3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your terminal command</a:t>
            </a:r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</a:t>
            </a:r>
            <a:endParaRPr lang="en-US" dirty="0"/>
          </a:p>
          <a:p>
            <a:r>
              <a:rPr lang="en-US" dirty="0"/>
              <a:t>git clone &lt;your repo name&gt;</a:t>
            </a:r>
          </a:p>
          <a:p>
            <a:pPr lvl="1"/>
            <a:r>
              <a:rPr lang="en-US" dirty="0"/>
              <a:t>This is going to copy the whole repo</a:t>
            </a:r>
          </a:p>
          <a:p>
            <a:r>
              <a:rPr lang="en-US" dirty="0"/>
              <a:t>git remote -v</a:t>
            </a:r>
          </a:p>
          <a:p>
            <a:r>
              <a:rPr lang="en-US" dirty="0"/>
              <a:t>git remote add &lt;ease to remember handle&gt; &lt;html to the repo on </a:t>
            </a:r>
            <a:r>
              <a:rPr lang="en-US" dirty="0" err="1"/>
              <a:t>github</a:t>
            </a:r>
            <a:r>
              <a:rPr lang="en-US" dirty="0"/>
              <a:t>&gt;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C2EE2110-F473-7742-9950-89BD1C51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6932" cy="1417638"/>
          </a:xfrm>
          <a:prstGeom prst="rect">
            <a:avLst/>
          </a:prstGeom>
        </p:spPr>
      </p:pic>
      <p:pic>
        <p:nvPicPr>
          <p:cNvPr id="5" name="Picture 4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583E153B-287F-EC46-8E30-647A97AD4F6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53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7" y="399293"/>
            <a:ext cx="8534400" cy="81991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Our field is a mess, but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219206"/>
            <a:ext cx="7881257" cy="4301522"/>
          </a:xfrm>
        </p:spPr>
        <p:txBody>
          <a:bodyPr>
            <a:normAutofit/>
          </a:bodyPr>
          <a:lstStyle/>
          <a:p>
            <a:r>
              <a:rPr lang="en-US" sz="2800" dirty="0"/>
              <a:t>Good news we aren’t alone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7" y="1667189"/>
            <a:ext cx="4421070" cy="3635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" y="3898756"/>
            <a:ext cx="6732814" cy="2580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9" y="1436426"/>
            <a:ext cx="3617686" cy="1295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70199"/>
            <a:ext cx="5867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28E7-0581-A14D-AF21-7F7E6848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Started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30239-679D-024F-B6E0-2FD6D8EBD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2276"/>
            <a:ext cx="5585054" cy="452596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7D6F9-306F-F346-BA14-53726678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6932" cy="1417638"/>
          </a:xfrm>
          <a:prstGeom prst="rect">
            <a:avLst/>
          </a:prstGeom>
        </p:spPr>
      </p:pic>
      <p:pic>
        <p:nvPicPr>
          <p:cNvPr id="7" name="Picture 6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6D9FE7DD-22D2-2140-81E4-D5261776A9E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5E7C75-C100-4149-9759-5C839127C09D}"/>
              </a:ext>
            </a:extLst>
          </p:cNvPr>
          <p:cNvSpPr/>
          <p:nvPr/>
        </p:nvSpPr>
        <p:spPr>
          <a:xfrm>
            <a:off x="5597912" y="2007220"/>
            <a:ext cx="2207942" cy="10482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 .git folder</a:t>
            </a:r>
          </a:p>
          <a:p>
            <a:pPr algn="ctr"/>
            <a:r>
              <a:rPr lang="en-US" dirty="0"/>
              <a:t>Start tracking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1A8695-8725-D04B-B426-440206FC4443}"/>
              </a:ext>
            </a:extLst>
          </p:cNvPr>
          <p:cNvCxnSpPr/>
          <p:nvPr/>
        </p:nvCxnSpPr>
        <p:spPr>
          <a:xfrm flipH="1">
            <a:off x="4917688" y="2598234"/>
            <a:ext cx="680224" cy="4572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69885-F622-C24D-857B-194778D9B2C8}"/>
              </a:ext>
            </a:extLst>
          </p:cNvPr>
          <p:cNvSpPr/>
          <p:nvPr/>
        </p:nvSpPr>
        <p:spPr>
          <a:xfrm>
            <a:off x="5597912" y="3778831"/>
            <a:ext cx="2207942" cy="960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add &lt;filename&gt;</a:t>
            </a:r>
          </a:p>
          <a:p>
            <a:pPr algn="ctr"/>
            <a:r>
              <a:rPr lang="en-US" dirty="0"/>
              <a:t>Start tracking this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BB2EBA-A0C9-9A4E-8920-DC59A2BAE95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917688" y="4124518"/>
            <a:ext cx="680224" cy="1345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1F69228-ACE8-F140-BA69-73259D0D182C}"/>
              </a:ext>
            </a:extLst>
          </p:cNvPr>
          <p:cNvSpPr/>
          <p:nvPr/>
        </p:nvSpPr>
        <p:spPr>
          <a:xfrm>
            <a:off x="5597912" y="5139281"/>
            <a:ext cx="2207942" cy="960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commit -m “useful note”</a:t>
            </a:r>
          </a:p>
          <a:p>
            <a:pPr algn="ctr"/>
            <a:r>
              <a:rPr lang="en-US" dirty="0"/>
              <a:t>What did I just do…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6D47D6-1C75-1144-B683-F16B3D3F768B}"/>
              </a:ext>
            </a:extLst>
          </p:cNvPr>
          <p:cNvCxnSpPr>
            <a:cxnSpLocks/>
          </p:cNvCxnSpPr>
          <p:nvPr/>
        </p:nvCxnSpPr>
        <p:spPr>
          <a:xfrm flipH="1" flipV="1">
            <a:off x="4917688" y="5517065"/>
            <a:ext cx="680224" cy="1345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025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49F7-08D1-7942-B6D8-F9DA7B0E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D13B-D210-3A47-A357-9264DD955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made local changes and saved them in our .git folder</a:t>
            </a:r>
          </a:p>
          <a:p>
            <a:r>
              <a:rPr lang="en-US" dirty="0"/>
              <a:t>Want to put them on the internet!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BFCBDFA-BD62-8E45-85CC-8A41F875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6932" cy="1417638"/>
          </a:xfrm>
          <a:prstGeom prst="rect">
            <a:avLst/>
          </a:prstGeom>
        </p:spPr>
      </p:pic>
      <p:pic>
        <p:nvPicPr>
          <p:cNvPr id="6" name="Picture 5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67BF4749-DC32-C742-A995-925B0B6A67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950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5128-B2B5-E34A-B22E-306C148B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Remote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64BB28-ADFA-0646-BEA0-6E59FDE38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932" y="1202009"/>
            <a:ext cx="4705815" cy="5569113"/>
          </a:xfr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D9B61DC9-B00D-4648-AC85-BAACF97A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6932" cy="1417638"/>
          </a:xfrm>
          <a:prstGeom prst="rect">
            <a:avLst/>
          </a:prstGeom>
        </p:spPr>
      </p:pic>
      <p:pic>
        <p:nvPicPr>
          <p:cNvPr id="5" name="Picture 4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AEB5ED4B-FE75-7F45-B8AA-24F43B0A01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1C4632-A602-E34B-BC92-C37B492D6870}"/>
              </a:ext>
            </a:extLst>
          </p:cNvPr>
          <p:cNvCxnSpPr/>
          <p:nvPr/>
        </p:nvCxnSpPr>
        <p:spPr>
          <a:xfrm flipH="1">
            <a:off x="4114800" y="3300761"/>
            <a:ext cx="2152185" cy="6244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E31E02D-D237-6D4D-9942-4D7D5FED006B}"/>
              </a:ext>
            </a:extLst>
          </p:cNvPr>
          <p:cNvSpPr/>
          <p:nvPr/>
        </p:nvSpPr>
        <p:spPr>
          <a:xfrm>
            <a:off x="6266985" y="2843561"/>
            <a:ext cx="2029521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 to the internet!</a:t>
            </a:r>
          </a:p>
        </p:txBody>
      </p:sp>
    </p:spTree>
    <p:extLst>
      <p:ext uri="{BB962C8B-B14F-4D97-AF65-F5344CB8AC3E}">
        <p14:creationId xmlns:p14="http://schemas.microsoft.com/office/powerpoint/2010/main" val="336592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A51B-D599-184B-8495-01764C66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all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831DF-D3F5-CA44-9C94-10097A1D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mess up your code, every version is still available</a:t>
            </a:r>
          </a:p>
          <a:p>
            <a:r>
              <a:rPr lang="en-US" dirty="0"/>
              <a:t>git checkout &lt;old commit number&gt;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E72BF56-D7A3-0F4D-9702-5D420A43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6932" cy="1417638"/>
          </a:xfrm>
          <a:prstGeom prst="rect">
            <a:avLst/>
          </a:prstGeom>
        </p:spPr>
      </p:pic>
      <p:pic>
        <p:nvPicPr>
          <p:cNvPr id="5" name="Picture 4" descr="https://lh3.googleusercontent.com/Y1Eq3v24rRyGCROIEJhm3E5PXNlP4wOjN4efvQunniLPiFgeUXyJsTPq0hk7BR3nlSfwzAMTmY_-CoB9JLZRk2ggFmzMvB7B6sSGVd6E3wAMNedivTYYCVreUQ">
            <a:extLst>
              <a:ext uri="{FF2B5EF4-FFF2-40B4-BE49-F238E27FC236}">
                <a16:creationId xmlns:a16="http://schemas.microsoft.com/office/drawing/2014/main" id="{A04F817C-C98A-424A-B3C9-0FE4CD9B2CC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16" y="0"/>
            <a:ext cx="1244184" cy="1202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47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295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What can we do to promote reproducible (open) science?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3080659"/>
            <a:ext cx="8229600" cy="3124201"/>
          </a:xfrm>
        </p:spPr>
        <p:txBody>
          <a:bodyPr>
            <a:noAutofit/>
          </a:bodyPr>
          <a:lstStyle/>
          <a:p>
            <a:r>
              <a:rPr lang="en-US" dirty="0"/>
              <a:t>Be stupid</a:t>
            </a:r>
          </a:p>
          <a:p>
            <a:r>
              <a:rPr lang="en-US" dirty="0"/>
              <a:t>Come to the table with your question</a:t>
            </a:r>
          </a:p>
          <a:p>
            <a:pPr lvl="1"/>
            <a:r>
              <a:rPr lang="en-US" u="sng" dirty="0"/>
              <a:t>Always</a:t>
            </a:r>
            <a:r>
              <a:rPr lang="en-US" dirty="0"/>
              <a:t> have a question and write it down </a:t>
            </a:r>
          </a:p>
          <a:p>
            <a:r>
              <a:rPr lang="en-US" dirty="0"/>
              <a:t>Be open with and proud of your methods</a:t>
            </a:r>
          </a:p>
          <a:p>
            <a:pPr lvl="1"/>
            <a:r>
              <a:rPr lang="en-US" dirty="0"/>
              <a:t>Focus on the process and </a:t>
            </a:r>
            <a:r>
              <a:rPr lang="en-US"/>
              <a:t>not product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56" y="1371600"/>
            <a:ext cx="6901544" cy="16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2292368"/>
            <a:ext cx="7881257" cy="3868946"/>
          </a:xfrm>
        </p:spPr>
        <p:txBody>
          <a:bodyPr>
            <a:noAutofit/>
          </a:bodyPr>
          <a:lstStyle/>
          <a:p>
            <a:r>
              <a:rPr lang="en-US" dirty="0"/>
              <a:t>File draw phenomena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Smaller studies = less likely to be true findings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Smaller effect sizes = less likely to be true 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Increased # of tests, reductionist focus = less likely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Increased flexibility in methods = less likely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Greater financial interests = less likely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600" dirty="0"/>
              <a:t>Greater public interest = less likely</a:t>
            </a:r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2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7" y="399293"/>
            <a:ext cx="8534400" cy="81991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What if I told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828799"/>
            <a:ext cx="7881257" cy="4833258"/>
          </a:xfrm>
        </p:spPr>
        <p:txBody>
          <a:bodyPr>
            <a:normAutofit/>
          </a:bodyPr>
          <a:lstStyle/>
          <a:p>
            <a:r>
              <a:rPr lang="en-US" sz="3600" dirty="0"/>
              <a:t>Lack of reproducibility</a:t>
            </a:r>
          </a:p>
          <a:p>
            <a:pPr lvl="1"/>
            <a:r>
              <a:rPr lang="en-US" dirty="0"/>
              <a:t>Same methods, same data</a:t>
            </a:r>
          </a:p>
          <a:p>
            <a:r>
              <a:rPr lang="en-US" sz="3600" dirty="0"/>
              <a:t>Lack of replication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Same methods, different sample</a:t>
            </a:r>
          </a:p>
          <a:p>
            <a:pPr lvl="1"/>
            <a:endParaRPr lang="en-US" dirty="0"/>
          </a:p>
          <a:p>
            <a:r>
              <a:rPr lang="en-US" dirty="0"/>
              <a:t>Reproducibility &amp; Replication of results enable us to trust the evidence, not source</a:t>
            </a:r>
          </a:p>
          <a:p>
            <a:r>
              <a:rPr lang="en-US" dirty="0">
                <a:hlinkClick r:id="rId2"/>
              </a:rPr>
              <a:t>Brain’s talk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108855"/>
            <a:ext cx="3135086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3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7" y="399293"/>
            <a:ext cx="8534400" cy="116825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The super easy way to do not </a:t>
            </a:r>
            <a:r>
              <a:rPr lang="en-US">
                <a:solidFill>
                  <a:schemeClr val="accent6"/>
                </a:solidFill>
              </a:rPr>
              <a:t>great things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3" y="1828799"/>
            <a:ext cx="7881257" cy="483325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Data dredging</a:t>
            </a:r>
          </a:p>
          <a:p>
            <a:pPr lvl="1"/>
            <a:endParaRPr lang="en-US" dirty="0"/>
          </a:p>
          <a:p>
            <a:r>
              <a:rPr lang="en-US" sz="3600" i="1" dirty="0"/>
              <a:t>P</a:t>
            </a:r>
            <a:r>
              <a:rPr lang="en-US" sz="3600" dirty="0"/>
              <a:t>-hacking </a:t>
            </a:r>
          </a:p>
          <a:p>
            <a:pPr lvl="1"/>
            <a:endParaRPr lang="en-US" dirty="0"/>
          </a:p>
          <a:p>
            <a:r>
              <a:rPr lang="en-US" dirty="0"/>
              <a:t>What about discovery science I want to play with my data???</a:t>
            </a:r>
          </a:p>
          <a:p>
            <a:pPr lvl="1"/>
            <a:r>
              <a:rPr lang="en-US" dirty="0"/>
              <a:t>That’s great, play and learn, the issue is defining the temporal precedence of what you set out to do. </a:t>
            </a:r>
          </a:p>
          <a:p>
            <a:pPr lvl="2"/>
            <a:r>
              <a:rPr lang="en-US" dirty="0" err="1"/>
              <a:t>Posthoc</a:t>
            </a:r>
            <a:r>
              <a:rPr lang="en-US" dirty="0"/>
              <a:t> is not a bad word.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6" y="1135816"/>
            <a:ext cx="3102427" cy="310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40970"/>
            <a:ext cx="3962400" cy="1143000"/>
          </a:xfrm>
        </p:spPr>
        <p:txBody>
          <a:bodyPr/>
          <a:lstStyle/>
          <a:p>
            <a:pPr algn="l"/>
            <a:r>
              <a:rPr lang="en-US" dirty="0"/>
              <a:t>Norms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2109332"/>
            <a:ext cx="4267200" cy="5075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F7F7F"/>
                </a:solidFill>
              </a:rPr>
              <a:t>Communality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F7F7F"/>
                </a:solidFill>
              </a:rPr>
              <a:t>Open sharing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F7F7F"/>
                </a:solidFill>
              </a:rPr>
              <a:t>Universalism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F7F7F"/>
                </a:solidFill>
              </a:rPr>
              <a:t>Evaluate research on own merit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F7F7F"/>
                </a:solidFill>
              </a:rPr>
              <a:t>Disinterestedness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F7F7F"/>
                </a:solidFill>
              </a:rPr>
              <a:t>Motivated by knowledge and discovery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F7F7F"/>
                </a:solidFill>
              </a:rPr>
              <a:t>Organized skepticism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F7F7F"/>
                </a:solidFill>
              </a:rPr>
              <a:t>Consider all new evidence, even against one’s prior work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Quality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48200" y="1262737"/>
            <a:ext cx="396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/>
              <a:t>Counternorms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00600" y="2109332"/>
            <a:ext cx="4267200" cy="507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rgbClr val="7F7F7F"/>
                </a:solidFill>
              </a:rPr>
              <a:t>Secrecy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rgbClr val="7F7F7F"/>
                </a:solidFill>
              </a:rPr>
              <a:t>Closed</a:t>
            </a:r>
          </a:p>
          <a:p>
            <a:pPr marL="0" indent="0">
              <a:buFont typeface="Arial" pitchFamily="34" charset="0"/>
              <a:buNone/>
            </a:pPr>
            <a:r>
              <a:rPr lang="en-US" b="1" dirty="0" err="1">
                <a:solidFill>
                  <a:srgbClr val="7F7F7F"/>
                </a:solidFill>
              </a:rPr>
              <a:t>Particularlism</a:t>
            </a:r>
            <a:endParaRPr lang="en-US" b="1" dirty="0">
              <a:solidFill>
                <a:srgbClr val="7F7F7F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rgbClr val="7F7F7F"/>
                </a:solidFill>
              </a:rPr>
              <a:t>Evaluate research by reputation</a:t>
            </a:r>
          </a:p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rgbClr val="7F7F7F"/>
                </a:solidFill>
              </a:rPr>
              <a:t>Self-interestedness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rgbClr val="7F7F7F"/>
                </a:solidFill>
              </a:rPr>
              <a:t>Treat science as a competition </a:t>
            </a:r>
          </a:p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rgbClr val="7F7F7F"/>
                </a:solidFill>
              </a:rPr>
              <a:t>Organized dogmatism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rgbClr val="7F7F7F"/>
                </a:solidFill>
              </a:rPr>
              <a:t>Invest career promoting one’s own theories, findings</a:t>
            </a:r>
          </a:p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Quantity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0627" y="399293"/>
            <a:ext cx="8534400" cy="819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6"/>
                </a:solidFill>
              </a:rPr>
              <a:t>The backward norms of science</a:t>
            </a:r>
          </a:p>
          <a:p>
            <a:pPr algn="l"/>
            <a:r>
              <a:rPr lang="en-US" sz="3600" dirty="0">
                <a:solidFill>
                  <a:schemeClr val="accent6"/>
                </a:solidFill>
              </a:rPr>
              <a:t>#</a:t>
            </a:r>
            <a:r>
              <a:rPr lang="en-US" sz="3600" dirty="0" err="1">
                <a:solidFill>
                  <a:schemeClr val="accent6"/>
                </a:solidFill>
              </a:rPr>
              <a:t>dysfunctionalinscentive</a:t>
            </a:r>
            <a:r>
              <a:rPr lang="en-US" sz="3600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782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Transparency as collective action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 what can </a:t>
            </a:r>
            <a:r>
              <a:rPr lang="en-US" i="1" dirty="0"/>
              <a:t>I </a:t>
            </a:r>
            <a:r>
              <a:rPr lang="en-US" dirty="0"/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1949148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6.googleusercontent.com/L8K5MOmWFn4N4x38-wMkh-_uXoqBosbW0Ph46Xt5ksshklXX0MP5Rg_WvH_k5NRJGCfPp9rLW5kwMcDyPFMuioYgcS74zf4lyTVycjMKLIU9xKLWtJKwLg6SIw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" y="2133600"/>
            <a:ext cx="29718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https://lh3.googleusercontent.com/Y1Eq3v24rRyGCROIEJhm3E5PXNlP4wOjN4efvQunniLPiFgeUXyJsTPq0hk7BR3nlSfwzAMTmY_-CoB9JLZRk2ggFmzMvB7B6sSGVd6E3wAMNedivTYYCVreUQ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33" y="2133600"/>
            <a:ext cx="2916521" cy="281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lh6.googleusercontent.com/GuJGiJ3XNVkQn6FqHH7RkYM12dClc-6VnNznJa0DvSLqRwoK8us3A3ehsWQ-4rh4rNVZhkjvSj0BnILZuTZLQDN-3rcHrTiR7zX62-qlZn1V0scSSuAr9uLI1A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33" y="2133600"/>
            <a:ext cx="2895600" cy="2802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Signals: Making Behaviors Visible Promotes Adoption</a:t>
            </a:r>
          </a:p>
        </p:txBody>
      </p:sp>
    </p:spTree>
    <p:extLst>
      <p:ext uri="{BB962C8B-B14F-4D97-AF65-F5344CB8AC3E}">
        <p14:creationId xmlns:p14="http://schemas.microsoft.com/office/powerpoint/2010/main" val="309810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81 L -0.2401 0.00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9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717 L -0.17274 0.00717 " pathEditMode="relative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Registeration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" y="2819400"/>
            <a:ext cx="1905000" cy="1066800"/>
          </a:xfrm>
          <a:prstGeom prst="rect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</a:rPr>
              <a:t>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400" y="2819400"/>
            <a:ext cx="1905000" cy="1066800"/>
          </a:xfrm>
          <a:prstGeom prst="rect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</a:rPr>
              <a:t>Collect &amp; Analyze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0600" y="2819400"/>
            <a:ext cx="1905000" cy="1066800"/>
          </a:xfrm>
          <a:prstGeom prst="rect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</a:rPr>
              <a:t>Report</a:t>
            </a:r>
          </a:p>
        </p:txBody>
      </p:sp>
      <p:sp>
        <p:nvSpPr>
          <p:cNvPr id="7" name="Rectangle 6"/>
          <p:cNvSpPr/>
          <p:nvPr/>
        </p:nvSpPr>
        <p:spPr>
          <a:xfrm>
            <a:off x="7162800" y="2819400"/>
            <a:ext cx="1905000" cy="1066800"/>
          </a:xfrm>
          <a:prstGeom prst="rect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</a:rPr>
              <a:t>Publish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1981200" y="3352800"/>
            <a:ext cx="457200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343400" y="3352800"/>
            <a:ext cx="457200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>
            <a:off x="6705600" y="3352800"/>
            <a:ext cx="457200" cy="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5791200" y="3352800"/>
            <a:ext cx="2209800" cy="2819400"/>
            <a:chOff x="5791200" y="3352800"/>
            <a:chExt cx="2209800" cy="2819400"/>
          </a:xfrm>
        </p:grpSpPr>
        <p:sp>
          <p:nvSpPr>
            <p:cNvPr id="17" name="Oval 16"/>
            <p:cNvSpPr/>
            <p:nvPr/>
          </p:nvSpPr>
          <p:spPr>
            <a:xfrm>
              <a:off x="5791200" y="4419600"/>
              <a:ext cx="2209800" cy="1752600"/>
            </a:xfrm>
            <a:prstGeom prst="ellipse">
              <a:avLst/>
            </a:prstGeom>
            <a:solidFill>
              <a:srgbClr val="FFFFFF"/>
            </a:solidFill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PEER</a:t>
              </a:r>
            </a:p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REVIEW</a:t>
              </a:r>
            </a:p>
          </p:txBody>
        </p:sp>
        <p:cxnSp>
          <p:nvCxnSpPr>
            <p:cNvPr id="19" name="Straight Arrow Connector 18"/>
            <p:cNvCxnSpPr>
              <a:stCxn id="17" idx="0"/>
            </p:cNvCxnSpPr>
            <p:nvPr/>
          </p:nvCxnSpPr>
          <p:spPr>
            <a:xfrm flipV="1">
              <a:off x="6896100" y="3352800"/>
              <a:ext cx="38100" cy="1066800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https://lh6.googleusercontent.com/GuJGiJ3XNVkQn6FqHH7RkYM12dClc-6VnNznJa0DvSLqRwoK8us3A3ehsWQ-4rh4rNVZhkjvSj0BnILZuTZLQDN-3rcHrTiR7zX62-qlZn1V0scSSuAr9uLI1A">
            <a:extLst>
              <a:ext uri="{FF2B5EF4-FFF2-40B4-BE49-F238E27FC236}">
                <a16:creationId xmlns:a16="http://schemas.microsoft.com/office/drawing/2014/main" id="{1C6EBADE-E473-D448-985C-4D69E2289A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50" y="65655"/>
            <a:ext cx="1677649" cy="1623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33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66123E-6 4.49688E-6 L -0.50815 4.49688E-6 " pathEditMode="relative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849</Words>
  <Application>Microsoft Macintosh PowerPoint</Application>
  <PresentationFormat>On-screen Show (4:3)</PresentationFormat>
  <Paragraphs>178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Avenir Book</vt:lpstr>
      <vt:lpstr>Avenir Light</vt:lpstr>
      <vt:lpstr>Avenir Medium</vt:lpstr>
      <vt:lpstr>Calibri</vt:lpstr>
      <vt:lpstr>Tahoma</vt:lpstr>
      <vt:lpstr>Wingdings</vt:lpstr>
      <vt:lpstr>Office Theme</vt:lpstr>
      <vt:lpstr>Perspective</vt:lpstr>
      <vt:lpstr>Open Science for Grad Students</vt:lpstr>
      <vt:lpstr>Our field is a mess, but why?</vt:lpstr>
      <vt:lpstr>PowerPoint Presentation</vt:lpstr>
      <vt:lpstr>What if I told you</vt:lpstr>
      <vt:lpstr>The super easy way to do not great things</vt:lpstr>
      <vt:lpstr>Norms</vt:lpstr>
      <vt:lpstr>Transparency as collective action problem</vt:lpstr>
      <vt:lpstr>PowerPoint Presentation</vt:lpstr>
      <vt:lpstr>Registeration</vt:lpstr>
      <vt:lpstr>Open Science Framework</vt:lpstr>
      <vt:lpstr>PowerPoint Presentation</vt:lpstr>
      <vt:lpstr>PowerPoint Presentation</vt:lpstr>
      <vt:lpstr>Can open science help early careers?</vt:lpstr>
      <vt:lpstr>Let’s give it a try</vt:lpstr>
      <vt:lpstr>Open Materials Will SAVE YOU</vt:lpstr>
      <vt:lpstr>Version Control </vt:lpstr>
      <vt:lpstr>Version Control</vt:lpstr>
      <vt:lpstr>Git</vt:lpstr>
      <vt:lpstr>Git Started</vt:lpstr>
      <vt:lpstr>Git Started</vt:lpstr>
      <vt:lpstr>Git Remote</vt:lpstr>
      <vt:lpstr>Git Remote</vt:lpstr>
      <vt:lpstr>Why do all this?</vt:lpstr>
      <vt:lpstr>What can we do to promote reproducible (open) science?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Nosek</dc:creator>
  <cp:lastModifiedBy>Grace Shearrer</cp:lastModifiedBy>
  <cp:revision>48</cp:revision>
  <dcterms:created xsi:type="dcterms:W3CDTF">2015-05-10T12:17:25Z</dcterms:created>
  <dcterms:modified xsi:type="dcterms:W3CDTF">2018-10-07T18:45:16Z</dcterms:modified>
</cp:coreProperties>
</file>